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258" r:id="rId2"/>
    <p:sldId id="271" r:id="rId3"/>
    <p:sldId id="267" r:id="rId4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BFCC"/>
    <a:srgbClr val="0F0F71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Estilo Mé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266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6A47A3-9010-4019-8B70-73F0F9410723}" type="datetimeFigureOut">
              <a:rPr lang="pt-BR" smtClean="0"/>
              <a:t>19/06/2024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31D557-B711-4A0C-945B-CE47C119EF8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28747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15359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CF07B-A444-42EE-A9DF-CE110CBC3E00}" type="datetimeFigureOut">
              <a:rPr lang="pt-BR" smtClean="0"/>
              <a:t>19/06/2024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EA764-9B4E-4A93-92B8-B2F04625DF5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04330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CF07B-A444-42EE-A9DF-CE110CBC3E00}" type="datetimeFigureOut">
              <a:rPr lang="pt-BR" smtClean="0"/>
              <a:t>19/06/2024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EA764-9B4E-4A93-92B8-B2F04625DF5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21427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CF07B-A444-42EE-A9DF-CE110CBC3E00}" type="datetimeFigureOut">
              <a:rPr lang="pt-BR" smtClean="0"/>
              <a:t>19/06/2024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EA764-9B4E-4A93-92B8-B2F04625DF5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15029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CF07B-A444-42EE-A9DF-CE110CBC3E00}" type="datetimeFigureOut">
              <a:rPr lang="pt-BR" smtClean="0"/>
              <a:t>19/06/2024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EA764-9B4E-4A93-92B8-B2F04625DF5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96965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CF07B-A444-42EE-A9DF-CE110CBC3E00}" type="datetimeFigureOut">
              <a:rPr lang="pt-BR" smtClean="0"/>
              <a:t>19/06/2024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EA764-9B4E-4A93-92B8-B2F04625DF5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32731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CF07B-A444-42EE-A9DF-CE110CBC3E00}" type="datetimeFigureOut">
              <a:rPr lang="pt-BR" smtClean="0"/>
              <a:t>19/06/2024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EA764-9B4E-4A93-92B8-B2F04625DF5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95820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CF07B-A444-42EE-A9DF-CE110CBC3E00}" type="datetimeFigureOut">
              <a:rPr lang="pt-BR" smtClean="0"/>
              <a:t>19/06/2024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EA764-9B4E-4A93-92B8-B2F04625DF5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56289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CF07B-A444-42EE-A9DF-CE110CBC3E00}" type="datetimeFigureOut">
              <a:rPr lang="pt-BR" smtClean="0"/>
              <a:t>19/06/2024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EA764-9B4E-4A93-92B8-B2F04625DF5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39320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CF07B-A444-42EE-A9DF-CE110CBC3E00}" type="datetimeFigureOut">
              <a:rPr lang="pt-BR" smtClean="0"/>
              <a:t>19/06/2024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EA764-9B4E-4A93-92B8-B2F04625DF5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62554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CF07B-A444-42EE-A9DF-CE110CBC3E00}" type="datetimeFigureOut">
              <a:rPr lang="pt-BR" smtClean="0"/>
              <a:t>19/06/2024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EA764-9B4E-4A93-92B8-B2F04625DF5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74562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CF07B-A444-42EE-A9DF-CE110CBC3E00}" type="datetimeFigureOut">
              <a:rPr lang="pt-BR" smtClean="0"/>
              <a:t>19/06/2024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EA764-9B4E-4A93-92B8-B2F04625DF5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8612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CF07B-A444-42EE-A9DF-CE110CBC3E00}" type="datetimeFigureOut">
              <a:rPr lang="pt-BR" smtClean="0"/>
              <a:t>19/06/2024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EA764-9B4E-4A93-92B8-B2F04625DF5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99272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FF4F8D11-9E19-2C7C-C517-3C6BD8CF85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47108">
            <a:off x="1503584" y="4531578"/>
            <a:ext cx="3850834" cy="612787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BC8E7280-87A8-C2F0-3751-AC18E010D912}"/>
              </a:ext>
            </a:extLst>
          </p:cNvPr>
          <p:cNvSpPr txBox="1"/>
          <p:nvPr/>
        </p:nvSpPr>
        <p:spPr>
          <a:xfrm>
            <a:off x="1417264" y="4638877"/>
            <a:ext cx="3948872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250" b="1" dirty="0">
                <a:solidFill>
                  <a:schemeClr val="bg1"/>
                </a:solidFill>
                <a:latin typeface="Montserrat" pitchFamily="2" charset="0"/>
              </a:rPr>
              <a:t>A P R E S E N T A Ç Ã O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136D430E-D66A-4F5E-D4ED-018319841411}"/>
              </a:ext>
            </a:extLst>
          </p:cNvPr>
          <p:cNvSpPr txBox="1"/>
          <p:nvPr/>
        </p:nvSpPr>
        <p:spPr>
          <a:xfrm>
            <a:off x="1454565" y="5171235"/>
            <a:ext cx="3948872" cy="2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94" dirty="0">
                <a:solidFill>
                  <a:srgbClr val="27BFCC"/>
                </a:solidFill>
                <a:latin typeface="Montserrat" panose="02000505000000020004" pitchFamily="2" charset="0"/>
              </a:rPr>
              <a:t>C O P Y W R I T I N G   P A R </a:t>
            </a:r>
            <a:r>
              <a:rPr lang="pt-BR" sz="1294" dirty="0" smtClean="0">
                <a:solidFill>
                  <a:srgbClr val="27BFCC"/>
                </a:solidFill>
                <a:latin typeface="Montserrat" panose="02000505000000020004" pitchFamily="2" charset="0"/>
              </a:rPr>
              <a:t>A   V </a:t>
            </a:r>
            <a:r>
              <a:rPr lang="pt-BR" sz="1294" dirty="0">
                <a:solidFill>
                  <a:srgbClr val="27BFCC"/>
                </a:solidFill>
                <a:latin typeface="Montserrat" panose="02000505000000020004" pitchFamily="2" charset="0"/>
              </a:rPr>
              <a:t>Í D E O</a:t>
            </a:r>
            <a:endParaRPr lang="pt-BR" sz="1294" dirty="0">
              <a:solidFill>
                <a:srgbClr val="27BFCC"/>
              </a:solidFill>
              <a:latin typeface="Montserrat" panose="02000505000000020004" pitchFamily="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7B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D594EBF5-644D-5E39-8CD9-291E062731FD}"/>
              </a:ext>
            </a:extLst>
          </p:cNvPr>
          <p:cNvSpPr/>
          <p:nvPr/>
        </p:nvSpPr>
        <p:spPr>
          <a:xfrm>
            <a:off x="633846" y="0"/>
            <a:ext cx="6224155" cy="9906000"/>
          </a:xfrm>
          <a:prstGeom prst="rect">
            <a:avLst/>
          </a:prstGeom>
          <a:solidFill>
            <a:srgbClr val="0F0F7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013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22714577-B0C4-6189-D05F-225A6805CD4D}"/>
              </a:ext>
            </a:extLst>
          </p:cNvPr>
          <p:cNvSpPr txBox="1"/>
          <p:nvPr/>
        </p:nvSpPr>
        <p:spPr>
          <a:xfrm>
            <a:off x="1638233" y="427011"/>
            <a:ext cx="49302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dirty="0">
                <a:solidFill>
                  <a:srgbClr val="27BFCC"/>
                </a:solidFill>
                <a:latin typeface="Montserrat" panose="02000505000000020004" pitchFamily="2" charset="0"/>
              </a:rPr>
              <a:t>C O P Y W R I T I N G   P A R A   V Í D E O</a:t>
            </a:r>
            <a:endParaRPr lang="pt-BR" sz="1600" dirty="0">
              <a:solidFill>
                <a:srgbClr val="27BFCC"/>
              </a:solidFill>
              <a:latin typeface="Montserrat" panose="02000505000000020004" pitchFamily="2" charset="0"/>
            </a:endParaRP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9FF17D17-DFF6-71BD-6884-63F9B1681EBC}"/>
              </a:ext>
            </a:extLst>
          </p:cNvPr>
          <p:cNvSpPr/>
          <p:nvPr/>
        </p:nvSpPr>
        <p:spPr>
          <a:xfrm>
            <a:off x="1592175" y="422864"/>
            <a:ext cx="25717" cy="307380"/>
          </a:xfrm>
          <a:prstGeom prst="rect">
            <a:avLst/>
          </a:prstGeom>
          <a:solidFill>
            <a:srgbClr val="FF339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013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16FB6CC8-A1E2-DB49-987F-B5F0EE380B5B}"/>
              </a:ext>
            </a:extLst>
          </p:cNvPr>
          <p:cNvSpPr txBox="1"/>
          <p:nvPr/>
        </p:nvSpPr>
        <p:spPr>
          <a:xfrm>
            <a:off x="999312" y="350956"/>
            <a:ext cx="598241" cy="455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363" dirty="0">
                <a:solidFill>
                  <a:srgbClr val="27BFCC"/>
                </a:solidFill>
                <a:latin typeface="Montserrat Black" pitchFamily="2" charset="0"/>
              </a:rPr>
              <a:t>01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2AF9C3A7-CDEB-9864-76B3-3C79C850ABC2}"/>
              </a:ext>
            </a:extLst>
          </p:cNvPr>
          <p:cNvSpPr txBox="1"/>
          <p:nvPr/>
        </p:nvSpPr>
        <p:spPr>
          <a:xfrm>
            <a:off x="1298432" y="9230006"/>
            <a:ext cx="4914563" cy="222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44" dirty="0" smtClean="0">
                <a:solidFill>
                  <a:schemeClr val="bg1"/>
                </a:solidFill>
                <a:latin typeface="Montserrat" pitchFamily="2" charset="0"/>
              </a:rPr>
              <a:t>Adicione informações extras sobre </a:t>
            </a:r>
            <a:r>
              <a:rPr lang="pt-BR" sz="844" dirty="0" smtClean="0">
                <a:solidFill>
                  <a:schemeClr val="bg1"/>
                </a:solidFill>
                <a:latin typeface="Montserrat" pitchFamily="2" charset="0"/>
              </a:rPr>
              <a:t>copywriting para vídeo .</a:t>
            </a:r>
            <a:endParaRPr lang="pt-BR" sz="844" dirty="0">
              <a:solidFill>
                <a:schemeClr val="bg1"/>
              </a:solidFill>
              <a:latin typeface="Montserrat" pitchFamily="2" charset="0"/>
            </a:endParaRPr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5BB96026-2F03-4822-46BF-CD860DF1EF5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47108">
            <a:off x="1369060" y="8878779"/>
            <a:ext cx="1178580" cy="248645"/>
          </a:xfrm>
          <a:prstGeom prst="rect">
            <a:avLst/>
          </a:prstGeom>
        </p:spPr>
      </p:pic>
      <p:sp>
        <p:nvSpPr>
          <p:cNvPr id="14" name="CaixaDeTexto 13">
            <a:extLst>
              <a:ext uri="{FF2B5EF4-FFF2-40B4-BE49-F238E27FC236}">
                <a16:creationId xmlns:a16="http://schemas.microsoft.com/office/drawing/2014/main" id="{AFDE3355-11E1-D3B6-8195-77A39C4009B7}"/>
              </a:ext>
            </a:extLst>
          </p:cNvPr>
          <p:cNvSpPr txBox="1"/>
          <p:nvPr/>
        </p:nvSpPr>
        <p:spPr>
          <a:xfrm>
            <a:off x="1157204" y="8874270"/>
            <a:ext cx="1602293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013" b="1" dirty="0">
                <a:solidFill>
                  <a:schemeClr val="bg1"/>
                </a:solidFill>
                <a:latin typeface="Montserrat" pitchFamily="2" charset="0"/>
              </a:rPr>
              <a:t>COMENTARIOS:</a:t>
            </a:r>
          </a:p>
        </p:txBody>
      </p:sp>
      <p:graphicFrame>
        <p:nvGraphicFramePr>
          <p:cNvPr id="12" name="Tabela 3">
            <a:extLst>
              <a:ext uri="{FF2B5EF4-FFF2-40B4-BE49-F238E27FC236}">
                <a16:creationId xmlns:a16="http://schemas.microsoft.com/office/drawing/2014/main" id="{4955A8B0-3A76-5B85-1E10-39C982C882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4618792"/>
              </p:ext>
            </p:extLst>
          </p:nvPr>
        </p:nvGraphicFramePr>
        <p:xfrm>
          <a:off x="796983" y="955754"/>
          <a:ext cx="5897880" cy="7530268"/>
        </p:xfrm>
        <a:graphic>
          <a:graphicData uri="http://schemas.openxmlformats.org/drawingml/2006/table">
            <a:tbl>
              <a:tblPr bandRow="1">
                <a:tableStyleId>{D7AC3CCA-C797-4891-BE02-D94E43425B78}</a:tableStyleId>
              </a:tblPr>
              <a:tblGrid>
                <a:gridCol w="2948940">
                  <a:extLst>
                    <a:ext uri="{9D8B030D-6E8A-4147-A177-3AD203B41FA5}">
                      <a16:colId xmlns:a16="http://schemas.microsoft.com/office/drawing/2014/main" val="1361029774"/>
                    </a:ext>
                  </a:extLst>
                </a:gridCol>
                <a:gridCol w="2948940">
                  <a:extLst>
                    <a:ext uri="{9D8B030D-6E8A-4147-A177-3AD203B41FA5}">
                      <a16:colId xmlns:a16="http://schemas.microsoft.com/office/drawing/2014/main" val="103179907"/>
                    </a:ext>
                  </a:extLst>
                </a:gridCol>
              </a:tblGrid>
              <a:tr h="521890">
                <a:tc>
                  <a:txBody>
                    <a:bodyPr/>
                    <a:lstStyle/>
                    <a:p>
                      <a:pPr algn="l"/>
                      <a:r>
                        <a:rPr lang="pt-BR" sz="900" kern="1200" dirty="0">
                          <a:solidFill>
                            <a:schemeClr val="bg1"/>
                          </a:solidFill>
                          <a:effectLst/>
                          <a:latin typeface="Montserrat" panose="02000505000000020004" pitchFamily="2" charset="0"/>
                        </a:rPr>
                        <a:t>Gatilho Mental e instruções do que deve ser destacado na tela (frases e/ou imagens) para estimular o gatilho visual</a:t>
                      </a:r>
                      <a:endParaRPr lang="pt-BR" sz="900" dirty="0">
                        <a:solidFill>
                          <a:schemeClr val="bg1"/>
                        </a:solidFill>
                        <a:latin typeface="Montserrat" panose="02000505000000020004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t-BR" sz="900" kern="1200" dirty="0" err="1">
                          <a:solidFill>
                            <a:schemeClr val="bg1"/>
                          </a:solidFill>
                          <a:effectLst/>
                          <a:latin typeface="Montserrat" panose="02000505000000020004" pitchFamily="2" charset="0"/>
                        </a:rPr>
                        <a:t>Copywriting</a:t>
                      </a:r>
                      <a:endParaRPr lang="pt-BR" sz="900" dirty="0">
                        <a:solidFill>
                          <a:schemeClr val="bg1"/>
                        </a:solidFill>
                        <a:latin typeface="Montserrat" panose="02000505000000020004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3150992"/>
                  </a:ext>
                </a:extLst>
              </a:tr>
              <a:tr h="1758513">
                <a:tc>
                  <a:txBody>
                    <a:bodyPr/>
                    <a:lstStyle/>
                    <a:p>
                      <a:r>
                        <a:rPr lang="pt-BR" sz="900" kern="1200" dirty="0">
                          <a:solidFill>
                            <a:schemeClr val="bg1"/>
                          </a:solidFill>
                          <a:effectLst/>
                          <a:latin typeface="Montserrat" panose="02000505000000020004" pitchFamily="2" charset="0"/>
                        </a:rPr>
                        <a:t>Gatilho mental: imaginação</a:t>
                      </a:r>
                    </a:p>
                    <a:p>
                      <a:r>
                        <a:rPr lang="pt-BR" sz="900" kern="1200" dirty="0">
                          <a:solidFill>
                            <a:schemeClr val="bg1"/>
                          </a:solidFill>
                          <a:effectLst/>
                          <a:latin typeface="Montserrat" panose="02000505000000020004" pitchFamily="2" charset="0"/>
                        </a:rPr>
                        <a:t>Instruções: destacar na tela as frases que estão em </a:t>
                      </a:r>
                      <a:r>
                        <a:rPr lang="pt-BR" sz="900" kern="1200" dirty="0" err="1">
                          <a:solidFill>
                            <a:schemeClr val="bg1"/>
                          </a:solidFill>
                          <a:effectLst/>
                          <a:latin typeface="Montserrat" panose="02000505000000020004" pitchFamily="2" charset="0"/>
                        </a:rPr>
                        <a:t>bold</a:t>
                      </a:r>
                      <a:r>
                        <a:rPr lang="pt-BR" sz="900" kern="1200" dirty="0">
                          <a:solidFill>
                            <a:schemeClr val="bg1"/>
                          </a:solidFill>
                          <a:effectLst/>
                          <a:latin typeface="Montserrat" panose="02000505000000020004" pitchFamily="2" charset="0"/>
                        </a:rPr>
                        <a:t>.</a:t>
                      </a:r>
                      <a:endParaRPr lang="pt-BR" sz="900" dirty="0">
                        <a:solidFill>
                          <a:schemeClr val="bg1"/>
                        </a:solidFill>
                        <a:latin typeface="Montserrat" panose="02000505000000020004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t-BR" sz="900" kern="1200" dirty="0">
                          <a:solidFill>
                            <a:schemeClr val="bg1"/>
                          </a:solidFill>
                          <a:effectLst/>
                          <a:latin typeface="Montserrat" panose="02000505000000020004" pitchFamily="2" charset="0"/>
                        </a:rPr>
                        <a:t>Chegou o momento de conquistar a tão sonhada escalabilidade. Imagine a sua agência com mão de obra qualificada, testada e ilimitada. Imagine contratar produtos de marketing com prazos definidos, preços competitivos e com processos padronizados que garantem a segurança e a qualidade em todas as entregas. Imagine receber tudo pronto, sem precisar contratar profissionais ou freelancers. Imagine ter uma agência que não tem limites para o crescimento...</a:t>
                      </a:r>
                      <a:endParaRPr lang="pt-BR" sz="900" dirty="0">
                        <a:solidFill>
                          <a:schemeClr val="bg1"/>
                        </a:solidFill>
                        <a:latin typeface="Montserrat" panose="02000505000000020004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0548391"/>
                  </a:ext>
                </a:extLst>
              </a:tr>
              <a:tr h="996952">
                <a:tc>
                  <a:txBody>
                    <a:bodyPr/>
                    <a:lstStyle/>
                    <a:p>
                      <a:r>
                        <a:rPr lang="pt-BR" sz="900" dirty="0">
                          <a:solidFill>
                            <a:schemeClr val="bg1"/>
                          </a:solidFill>
                          <a:latin typeface="Montserrat" panose="02000505000000020004" pitchFamily="2" charset="0"/>
                        </a:rPr>
                        <a:t>Gatilho mental: escrever aqui.</a:t>
                      </a:r>
                    </a:p>
                    <a:p>
                      <a:r>
                        <a:rPr lang="pt-BR" sz="900" dirty="0">
                          <a:solidFill>
                            <a:schemeClr val="bg1"/>
                          </a:solidFill>
                          <a:latin typeface="Montserrat" panose="02000505000000020004" pitchFamily="2" charset="0"/>
                        </a:rPr>
                        <a:t>Instruções: orientações aqui. 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t-BR" sz="900" dirty="0">
                          <a:solidFill>
                            <a:schemeClr val="bg1"/>
                          </a:solidFill>
                          <a:latin typeface="Montserrat" panose="02000505000000020004" pitchFamily="2" charset="0"/>
                        </a:rPr>
                        <a:t>O que antes era apenas imaginação, agora é realidade. A Lamego apresenta a </a:t>
                      </a:r>
                      <a:r>
                        <a:rPr lang="pt-BR" sz="900" dirty="0" err="1">
                          <a:solidFill>
                            <a:schemeClr val="bg1"/>
                          </a:solidFill>
                          <a:latin typeface="Montserrat" panose="02000505000000020004" pitchFamily="2" charset="0"/>
                        </a:rPr>
                        <a:t>Allka</a:t>
                      </a:r>
                      <a:r>
                        <a:rPr lang="pt-BR" sz="900" dirty="0">
                          <a:solidFill>
                            <a:schemeClr val="bg1"/>
                          </a:solidFill>
                          <a:latin typeface="Montserrat" panose="02000505000000020004" pitchFamily="2" charset="0"/>
                        </a:rPr>
                        <a:t>, a primeira plataforma de </a:t>
                      </a:r>
                      <a:r>
                        <a:rPr lang="pt-BR" sz="900" dirty="0" err="1">
                          <a:solidFill>
                            <a:schemeClr val="bg1"/>
                          </a:solidFill>
                          <a:latin typeface="Montserrat" panose="02000505000000020004" pitchFamily="2" charset="0"/>
                        </a:rPr>
                        <a:t>crowdwork</a:t>
                      </a:r>
                      <a:r>
                        <a:rPr lang="pt-BR" sz="900" dirty="0">
                          <a:solidFill>
                            <a:schemeClr val="bg1"/>
                          </a:solidFill>
                          <a:latin typeface="Montserrat" panose="02000505000000020004" pitchFamily="2" charset="0"/>
                        </a:rPr>
                        <a:t> do mundo que é focada em agências, consultores e </a:t>
                      </a:r>
                      <a:r>
                        <a:rPr lang="pt-BR" sz="900" dirty="0" err="1">
                          <a:solidFill>
                            <a:schemeClr val="bg1"/>
                          </a:solidFill>
                          <a:latin typeface="Montserrat" panose="02000505000000020004" pitchFamily="2" charset="0"/>
                        </a:rPr>
                        <a:t>infoprodutos</a:t>
                      </a:r>
                      <a:r>
                        <a:rPr lang="pt-BR" sz="900" dirty="0">
                          <a:solidFill>
                            <a:schemeClr val="bg1"/>
                          </a:solidFill>
                          <a:latin typeface="Montserrat" panose="02000505000000020004" pitchFamily="2" charset="0"/>
                        </a:rPr>
                        <a:t>. Nós reunimos todas as soluções de marketing em um único lugar!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4212866"/>
                  </a:ext>
                </a:extLst>
              </a:tr>
              <a:tr h="1948615">
                <a:tc>
                  <a:txBody>
                    <a:bodyPr/>
                    <a:lstStyle/>
                    <a:p>
                      <a:r>
                        <a:rPr lang="pt-BR" sz="900" dirty="0">
                          <a:solidFill>
                            <a:schemeClr val="bg1"/>
                          </a:solidFill>
                          <a:latin typeface="Montserrat" panose="02000505000000020004" pitchFamily="2" charset="0"/>
                        </a:rPr>
                        <a:t>Gatilho mental: escrever aqui.</a:t>
                      </a:r>
                    </a:p>
                    <a:p>
                      <a:r>
                        <a:rPr lang="pt-BR" sz="900" dirty="0">
                          <a:solidFill>
                            <a:schemeClr val="bg1"/>
                          </a:solidFill>
                          <a:latin typeface="Montserrat" panose="02000505000000020004" pitchFamily="2" charset="0"/>
                        </a:rPr>
                        <a:t>Instruções: orientações aqui.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900" dirty="0">
                          <a:solidFill>
                            <a:schemeClr val="bg1"/>
                          </a:solidFill>
                          <a:effectLst/>
                          <a:latin typeface="Montserrat" panose="02000505000000020004" pitchFamily="2" charset="0"/>
                        </a:rPr>
                        <a:t>Em nossa plataforma, você encontrará mais de 125 produtos disponíveis para oferecer aos seus clientes e ampliar o portfólio. Temos mais de 300 profissionais altamente qualificados e testados em níveis pleno e sênior, que ganham por tarefa executada. Tudo isso dentro de um sistema completo de gestão de projetos, no qual você contrata o produto e o recebe no prazo estabelecido. Sim, você ouviu certo! Você não precisará contratar profissionais! Nossa plataforma garante a entrega.</a:t>
                      </a:r>
                      <a:endParaRPr lang="pt-BR" sz="900" dirty="0">
                        <a:solidFill>
                          <a:schemeClr val="bg1"/>
                        </a:solidFill>
                        <a:effectLst/>
                        <a:latin typeface="Montserrat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7701480"/>
                  </a:ext>
                </a:extLst>
              </a:tr>
              <a:tr h="844640">
                <a:tc>
                  <a:txBody>
                    <a:bodyPr/>
                    <a:lstStyle/>
                    <a:p>
                      <a:r>
                        <a:rPr lang="pt-BR" sz="900" dirty="0">
                          <a:solidFill>
                            <a:schemeClr val="bg1"/>
                          </a:solidFill>
                          <a:latin typeface="Montserrat" panose="02000505000000020004" pitchFamily="2" charset="0"/>
                        </a:rPr>
                        <a:t>Gatilho mental: escrever aqui.</a:t>
                      </a:r>
                    </a:p>
                    <a:p>
                      <a:r>
                        <a:rPr lang="pt-BR" sz="900" dirty="0">
                          <a:solidFill>
                            <a:schemeClr val="bg1"/>
                          </a:solidFill>
                          <a:latin typeface="Montserrat" panose="02000505000000020004" pitchFamily="2" charset="0"/>
                        </a:rPr>
                        <a:t>Instruções: orientações aqui.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t-BR" sz="900" dirty="0">
                          <a:solidFill>
                            <a:schemeClr val="bg1"/>
                          </a:solidFill>
                          <a:latin typeface="Montserrat" panose="02000505000000020004" pitchFamily="2" charset="0"/>
                        </a:rPr>
                        <a:t>Além de tudo isso, a </a:t>
                      </a:r>
                      <a:r>
                        <a:rPr lang="pt-BR" sz="900" dirty="0" err="1">
                          <a:solidFill>
                            <a:schemeClr val="bg1"/>
                          </a:solidFill>
                          <a:latin typeface="Montserrat" panose="02000505000000020004" pitchFamily="2" charset="0"/>
                        </a:rPr>
                        <a:t>Allka</a:t>
                      </a:r>
                      <a:r>
                        <a:rPr lang="pt-BR" sz="900" dirty="0">
                          <a:solidFill>
                            <a:schemeClr val="bg1"/>
                          </a:solidFill>
                          <a:latin typeface="Montserrat" panose="02000505000000020004" pitchFamily="2" charset="0"/>
                        </a:rPr>
                        <a:t> ainda é uma verdadeira ferramenta de </a:t>
                      </a:r>
                      <a:r>
                        <a:rPr lang="pt-BR" sz="900" dirty="0" err="1">
                          <a:solidFill>
                            <a:schemeClr val="bg1"/>
                          </a:solidFill>
                          <a:latin typeface="Montserrat" panose="02000505000000020004" pitchFamily="2" charset="0"/>
                        </a:rPr>
                        <a:t>matchmaking</a:t>
                      </a:r>
                      <a:r>
                        <a:rPr lang="pt-BR" sz="900" dirty="0">
                          <a:solidFill>
                            <a:schemeClr val="bg1"/>
                          </a:solidFill>
                          <a:latin typeface="Montserrat" panose="02000505000000020004" pitchFamily="2" charset="0"/>
                        </a:rPr>
                        <a:t>, conectando agências a leads qualificados para você aumentar a sua cartela de clientes e impulsionar o seu crescimento!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7284306"/>
                  </a:ext>
                </a:extLst>
              </a:tr>
              <a:tr h="1459658">
                <a:tc>
                  <a:txBody>
                    <a:bodyPr/>
                    <a:lstStyle/>
                    <a:p>
                      <a:r>
                        <a:rPr lang="pt-BR" sz="900" dirty="0">
                          <a:solidFill>
                            <a:schemeClr val="bg1"/>
                          </a:solidFill>
                          <a:latin typeface="Montserrat" panose="02000505000000020004" pitchFamily="2" charset="0"/>
                        </a:rPr>
                        <a:t>Gatilho mental: escrever aqui.</a:t>
                      </a:r>
                    </a:p>
                    <a:p>
                      <a:r>
                        <a:rPr lang="pt-BR" sz="900" dirty="0">
                          <a:solidFill>
                            <a:schemeClr val="bg1"/>
                          </a:solidFill>
                          <a:latin typeface="Montserrat" panose="02000505000000020004" pitchFamily="2" charset="0"/>
                        </a:rPr>
                        <a:t>Instruções: orientações aqui.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900" dirty="0">
                          <a:solidFill>
                            <a:schemeClr val="bg1"/>
                          </a:solidFill>
                          <a:effectLst/>
                          <a:latin typeface="Montserrat" panose="02000505000000020004" pitchFamily="2" charset="0"/>
                        </a:rPr>
                        <a:t>Nós estamos em busca de parceiros em todo o território nacional. E se você está assistindo a esse vídeo, significa que tem a chance de fazer parte dessa revolução no mercado do marketing. Basta preencher o formulário e nós vamos avaliar se a sua agência tem o perfil para fazer parte desse seleto grupo de parceiros! Nós transformamos pessoas e ideias em grandes oportunidades.</a:t>
                      </a:r>
                      <a:endParaRPr lang="pt-BR" sz="900" dirty="0">
                        <a:solidFill>
                          <a:schemeClr val="bg1"/>
                        </a:solidFill>
                        <a:effectLst/>
                        <a:latin typeface="Montserrat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7416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2788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F0F71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FF4F8D11-9E19-2C7C-C517-3C6BD8CF85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47108">
            <a:off x="2381238" y="4531095"/>
            <a:ext cx="2117246" cy="612787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BC8E7280-87A8-C2F0-3751-AC18E010D912}"/>
              </a:ext>
            </a:extLst>
          </p:cNvPr>
          <p:cNvSpPr txBox="1"/>
          <p:nvPr/>
        </p:nvSpPr>
        <p:spPr>
          <a:xfrm>
            <a:off x="1454565" y="4638394"/>
            <a:ext cx="3948872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250" b="1" dirty="0">
                <a:solidFill>
                  <a:schemeClr val="bg1"/>
                </a:solidFill>
                <a:latin typeface="Montserrat" pitchFamily="2" charset="0"/>
              </a:rPr>
              <a:t>OBRIGADO!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136D430E-D66A-4F5E-D4ED-018319841411}"/>
              </a:ext>
            </a:extLst>
          </p:cNvPr>
          <p:cNvSpPr txBox="1"/>
          <p:nvPr/>
        </p:nvSpPr>
        <p:spPr>
          <a:xfrm>
            <a:off x="1454565" y="5171235"/>
            <a:ext cx="3948872" cy="2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94" dirty="0">
                <a:solidFill>
                  <a:srgbClr val="27BFCC"/>
                </a:solidFill>
                <a:latin typeface="Montserrat" panose="02000505000000020004" pitchFamily="2" charset="0"/>
              </a:rPr>
              <a:t>C O P Y W R I T I N G   P A R A   V Í D E O</a:t>
            </a:r>
            <a:endParaRPr lang="pt-BR" sz="1294" dirty="0">
              <a:solidFill>
                <a:srgbClr val="27BFCC"/>
              </a:solidFill>
              <a:latin typeface="Montserrat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294611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121</TotalTime>
  <Words>476</Words>
  <Application>Microsoft Office PowerPoint</Application>
  <PresentationFormat>Papel A4 (210 x 297 mm)</PresentationFormat>
  <Paragraphs>25</Paragraphs>
  <Slides>3</Slides>
  <Notes>2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10" baseType="lpstr">
      <vt:lpstr>Arial</vt:lpstr>
      <vt:lpstr>Calibri</vt:lpstr>
      <vt:lpstr>Calibri Light</vt:lpstr>
      <vt:lpstr>Montserrat</vt:lpstr>
      <vt:lpstr>Montserrat Black</vt:lpstr>
      <vt:lpstr>Times New Roman</vt:lpstr>
      <vt:lpstr>Tema do Office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Vinicius Apnte Martins</dc:creator>
  <cp:lastModifiedBy>Adm</cp:lastModifiedBy>
  <cp:revision>39</cp:revision>
  <dcterms:created xsi:type="dcterms:W3CDTF">2023-06-23T13:54:48Z</dcterms:created>
  <dcterms:modified xsi:type="dcterms:W3CDTF">2024-06-19T21:43:18Z</dcterms:modified>
</cp:coreProperties>
</file>